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77" r:id="rId2"/>
    <p:sldId id="257" r:id="rId3"/>
    <p:sldId id="258" r:id="rId4"/>
    <p:sldId id="278" r:id="rId5"/>
    <p:sldId id="259" r:id="rId6"/>
    <p:sldId id="279" r:id="rId7"/>
    <p:sldId id="280" r:id="rId8"/>
    <p:sldId id="281" r:id="rId9"/>
    <p:sldId id="275" r:id="rId10"/>
    <p:sldId id="260" r:id="rId11"/>
    <p:sldId id="266" r:id="rId12"/>
    <p:sldId id="273" r:id="rId13"/>
    <p:sldId id="272" r:id="rId14"/>
    <p:sldId id="261" r:id="rId15"/>
    <p:sldId id="264" r:id="rId16"/>
    <p:sldId id="267" r:id="rId17"/>
    <p:sldId id="282" r:id="rId18"/>
    <p:sldId id="263" r:id="rId19"/>
    <p:sldId id="262" r:id="rId20"/>
    <p:sldId id="268" r:id="rId21"/>
    <p:sldId id="269" r:id="rId22"/>
    <p:sldId id="270" r:id="rId23"/>
    <p:sldId id="271" r:id="rId24"/>
    <p:sldId id="27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43" d="100"/>
          <a:sy n="43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FC1B1C-1799-4BED-8AC1-865B26CC15DF}" type="datetimeFigureOut">
              <a:rPr lang="es-ES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0041E6-9E47-467F-98FE-D46F1945DB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732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88E87-7C5D-4EB5-804E-83D595DBC4D4}" type="slidenum">
              <a:rPr lang="es-GT" smtClean="0"/>
              <a:pPr>
                <a:defRPr/>
              </a:pPr>
              <a:t>17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FD435-C88A-482D-A699-99E5E3F7F666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944F0-6A99-4752-B46D-B0C204FDEF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3686811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F94E5-8AF8-4CD9-9A33-D0D05E4592D6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D5891-9B63-4156-A8B2-37A45E14926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674446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F558F-052C-4893-8401-3050F79E13A6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B9B47-D3D1-4089-ABF4-64AF0422684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541656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2D89F-EAFC-43E3-9F74-13E885BE4E01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2FC2C-256D-4F5B-8CF2-F17EF2E754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0958641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F7E78-09A8-4B38-9E15-5433B844D062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EDDC8-FFB9-48C4-9384-2B102CFD3D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36228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5CC94-6B03-4BE6-83EF-144F1844F93F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0B560-92A6-4B32-846A-9C67464081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960825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C0C6D-B2A1-4CFD-A31A-0C40ECB25E52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92C6A-1C41-47AA-925D-0AB3D6DF61E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62085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3EAFF-FC25-4D6B-AE4C-ADF34C32CD78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B6353-4220-4D90-8F52-E524A669047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9739304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7F4B1-2FF4-420F-9109-EEAF449D661A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5726C-F033-4FD1-B2D7-58A6A6852D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240207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4849A-968E-49F2-816A-AF757FCFC46F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EF01-D81B-4F80-A9A5-224DA472EE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735030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1D80F-19C9-4625-831F-5DED908F5648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E30C-9D84-4B69-A858-648DB717E6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9452897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A39D08-0A0F-4EF0-904A-1FFAB788891E}" type="datetimeFigureOut">
              <a:rPr lang="es-ES" smtClean="0"/>
              <a:pPr>
                <a:defRPr/>
              </a:pPr>
              <a:t>21/10/2013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CFBDF0-8C05-4857-B7C6-3668D7E1F6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77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dacionmehuer.es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farmaceuticosdesevilla.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nuelperez@redfarma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923" y="14077"/>
            <a:ext cx="9201426" cy="1181834"/>
          </a:xfrm>
          <a:prstGeom prst="rect">
            <a:avLst/>
          </a:prstGeom>
        </p:spPr>
      </p:pic>
      <p:sp>
        <p:nvSpPr>
          <p:cNvPr id="5" name="4 Título"/>
          <p:cNvSpPr txBox="1">
            <a:spLocks noGrp="1"/>
          </p:cNvSpPr>
          <p:nvPr>
            <p:ph type="ctrTitle"/>
          </p:nvPr>
        </p:nvSpPr>
        <p:spPr>
          <a:xfrm>
            <a:off x="649796" y="2060848"/>
            <a:ext cx="7772400" cy="1470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¿CÓMO FACILITAR EL ACCESO A LOS ENSAYOS CLÍNICOS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LOS COLECTIVOS VULNERABLES?</a:t>
            </a:r>
          </a:p>
          <a:p>
            <a:pPr algn="ctr"/>
            <a:endParaRPr lang="es-E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VISIÓN DE LOS PACIENTES</a:t>
            </a:r>
            <a:endParaRPr lang="es-E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9 Imagen" descr="logotipo coleg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922" y="5121490"/>
            <a:ext cx="230214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922" y="6470545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483768" y="42256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Manuel Pérez Fernández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Presidente</a:t>
            </a:r>
          </a:p>
          <a:p>
            <a:endParaRPr lang="es-E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9383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CuadroTexto"/>
          <p:cNvSpPr txBox="1">
            <a:spLocks noChangeArrowheads="1"/>
          </p:cNvSpPr>
          <p:nvPr/>
        </p:nvSpPr>
        <p:spPr bwMode="auto">
          <a:xfrm>
            <a:off x="58004" y="1961395"/>
            <a:ext cx="34243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Menores de edad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Discapacitados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Situación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vital </a:t>
            </a: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desesperada</a:t>
            </a:r>
          </a:p>
          <a:p>
            <a:pPr eaLnBrk="1" hangingPunct="1"/>
            <a:endParaRPr lang="es-E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4 CuadroTexto"/>
          <p:cNvSpPr txBox="1">
            <a:spLocks noChangeArrowheads="1"/>
          </p:cNvSpPr>
          <p:nvPr/>
        </p:nvSpPr>
        <p:spPr bwMode="auto">
          <a:xfrm>
            <a:off x="1908175" y="4456113"/>
            <a:ext cx="50177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Colectivo “vulnerable necesitado”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3714750" y="3746499"/>
            <a:ext cx="428625" cy="68262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/>
          </a:p>
        </p:txBody>
      </p:sp>
      <p:sp>
        <p:nvSpPr>
          <p:cNvPr id="7173" name="10 CuadroTexto"/>
          <p:cNvSpPr txBox="1">
            <a:spLocks noChangeArrowheads="1"/>
          </p:cNvSpPr>
          <p:nvPr/>
        </p:nvSpPr>
        <p:spPr bwMode="auto">
          <a:xfrm>
            <a:off x="4115059" y="1961395"/>
            <a:ext cx="402866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Escaso y disperso conocimiento </a:t>
            </a:r>
          </a:p>
          <a:p>
            <a:pPr eaLnBrk="1" hangingPunct="1"/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de estas enfermedades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Escasos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dispersos </a:t>
            </a: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pacientes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Escasa y dispersa información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Escasa e inconexa investigación</a:t>
            </a:r>
            <a:endParaRPr lang="es-E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16 Rectángulo"/>
          <p:cNvSpPr>
            <a:spLocks noChangeArrowheads="1"/>
          </p:cNvSpPr>
          <p:nvPr/>
        </p:nvSpPr>
        <p:spPr bwMode="auto">
          <a:xfrm>
            <a:off x="285749" y="5085184"/>
            <a:ext cx="866457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Pueden ser más fácilmente manipulables o influenciables y, por su gravedad, pueden requerir una especial protección.</a:t>
            </a:r>
          </a:p>
          <a:p>
            <a:pPr algn="ctr"/>
            <a:endParaRPr lang="es-ES" sz="1900" dirty="0">
              <a:latin typeface="Calibri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9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755575" y="1263219"/>
            <a:ext cx="74142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Especificidad de las Enfermedades Raras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59569" y="1303338"/>
            <a:ext cx="85875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Ensayos clínicos en pacientes afectados por una ER</a:t>
            </a:r>
          </a:p>
        </p:txBody>
      </p:sp>
      <p:sp>
        <p:nvSpPr>
          <p:cNvPr id="8202" name="12 CuadroTexto"/>
          <p:cNvSpPr txBox="1">
            <a:spLocks noChangeArrowheads="1"/>
          </p:cNvSpPr>
          <p:nvPr/>
        </p:nvSpPr>
        <p:spPr bwMode="auto">
          <a:xfrm>
            <a:off x="1285875" y="2357438"/>
            <a:ext cx="2768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Prevalencia muy baja</a:t>
            </a:r>
          </a:p>
        </p:txBody>
      </p:sp>
      <p:sp>
        <p:nvSpPr>
          <p:cNvPr id="8203" name="13 Rectángulo"/>
          <p:cNvSpPr>
            <a:spLocks noChangeArrowheads="1"/>
          </p:cNvSpPr>
          <p:nvPr/>
        </p:nvSpPr>
        <p:spPr bwMode="auto">
          <a:xfrm>
            <a:off x="3643313" y="2000250"/>
            <a:ext cx="4857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Pequeño tamaño de muestra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Ausencia de grupo control 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4000500" y="2143125"/>
            <a:ext cx="142875" cy="928688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05" name="15 CuadroTexto"/>
          <p:cNvSpPr txBox="1">
            <a:spLocks noChangeArrowheads="1"/>
          </p:cNvSpPr>
          <p:nvPr/>
        </p:nvSpPr>
        <p:spPr bwMode="auto">
          <a:xfrm>
            <a:off x="1285875" y="3429000"/>
            <a:ext cx="6215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Dificultad de realizar ensayos clínicos aleatorizados </a:t>
            </a:r>
          </a:p>
          <a:p>
            <a:pPr eaLnBrk="1" hangingPunct="1"/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(controlados por placebo)</a:t>
            </a:r>
          </a:p>
        </p:txBody>
      </p:sp>
      <p:sp>
        <p:nvSpPr>
          <p:cNvPr id="8206" name="16 CuadroTexto"/>
          <p:cNvSpPr txBox="1">
            <a:spLocks noChangeArrowheads="1"/>
          </p:cNvSpPr>
          <p:nvPr/>
        </p:nvSpPr>
        <p:spPr bwMode="auto">
          <a:xfrm>
            <a:off x="1285875" y="4429125"/>
            <a:ext cx="557716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Alternativas: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Ensayos clínicos con controles históricos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Ensayos bayesianos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Ensayos de N=1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Diseños adaptativos</a:t>
            </a:r>
          </a:p>
          <a:p>
            <a:pPr eaLnBrk="1" hangingPunct="1">
              <a:buFont typeface="Arial" pitchFamily="34" charset="0"/>
              <a:buChar char="•"/>
            </a:pPr>
            <a:endParaRPr lang="es-E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7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0675" y="1303338"/>
            <a:ext cx="8626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Ensayos clínicos en pacientes afectados por una ER</a:t>
            </a:r>
          </a:p>
        </p:txBody>
      </p:sp>
      <p:sp>
        <p:nvSpPr>
          <p:cNvPr id="9226" name="16 CuadroTexto"/>
          <p:cNvSpPr txBox="1">
            <a:spLocks noChangeArrowheads="1"/>
          </p:cNvSpPr>
          <p:nvPr/>
        </p:nvSpPr>
        <p:spPr bwMode="auto">
          <a:xfrm>
            <a:off x="1214438" y="2000250"/>
            <a:ext cx="5220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Ensayo clínico con controles históricos</a:t>
            </a:r>
          </a:p>
        </p:txBody>
      </p:sp>
      <p:sp>
        <p:nvSpPr>
          <p:cNvPr id="9227" name="17 Rectángulo"/>
          <p:cNvSpPr>
            <a:spLocks noChangeArrowheads="1"/>
          </p:cNvSpPr>
          <p:nvPr/>
        </p:nvSpPr>
        <p:spPr bwMode="auto">
          <a:xfrm>
            <a:off x="1571625" y="2603500"/>
            <a:ext cx="73755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 un control no concurrente en el tiempo que utiliza como grupo de comparación datos bibliográficos o no publicados de un grupo de pacientes tratados previamente a la realización del estudio actual.</a:t>
            </a:r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8" t="37109" r="16504" b="15039"/>
          <a:stretch>
            <a:fillRect/>
          </a:stretch>
        </p:blipFill>
        <p:spPr bwMode="auto">
          <a:xfrm>
            <a:off x="2428875" y="3916363"/>
            <a:ext cx="50006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4" name="9 Imagen" descr="logotipo coleg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14375" y="1303338"/>
            <a:ext cx="82327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Perspectiva del paciente ante la invitación a participar en un </a:t>
            </a:r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Ensayo Clínico </a:t>
            </a:r>
            <a:endParaRPr lang="es-E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15 CuadroTexto"/>
          <p:cNvSpPr txBox="1">
            <a:spLocks noChangeArrowheads="1"/>
          </p:cNvSpPr>
          <p:nvPr/>
        </p:nvSpPr>
        <p:spPr bwMode="auto">
          <a:xfrm>
            <a:off x="1785938" y="3000375"/>
            <a:ext cx="276870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latin typeface="Calibri" pitchFamily="34" charset="0"/>
              </a:rPr>
              <a:t> </a:t>
            </a:r>
            <a:r>
              <a:rPr lang="es-E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Incertidumbre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Preocupación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Responsabilidad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Angustia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Miedo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Inseguridad</a:t>
            </a:r>
            <a:endParaRPr lang="es-E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16 CuadroTexto"/>
          <p:cNvSpPr txBox="1">
            <a:spLocks noChangeArrowheads="1"/>
          </p:cNvSpPr>
          <p:nvPr/>
        </p:nvSpPr>
        <p:spPr bwMode="auto">
          <a:xfrm>
            <a:off x="5286375" y="3857625"/>
            <a:ext cx="368427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sz="2800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s-E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Esperanza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Decisión </a:t>
            </a:r>
          </a:p>
          <a:p>
            <a:pPr eaLnBrk="1" hangingPunct="1"/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(SATIVEX:  De la EM a la PEF)</a:t>
            </a:r>
            <a:endParaRPr lang="es-E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4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CuadroTexto"/>
          <p:cNvSpPr txBox="1">
            <a:spLocks noChangeArrowheads="1"/>
          </p:cNvSpPr>
          <p:nvPr/>
        </p:nvSpPr>
        <p:spPr bwMode="auto">
          <a:xfrm>
            <a:off x="1000125" y="2514600"/>
            <a:ext cx="8286750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900"/>
              </a:lnSpc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Tendencia a minusvalorar el riesgo y sobrevalorar el beneficio</a:t>
            </a:r>
          </a:p>
        </p:txBody>
      </p:sp>
      <p:sp>
        <p:nvSpPr>
          <p:cNvPr id="11267" name="4 Rectángulo"/>
          <p:cNvSpPr>
            <a:spLocks noChangeArrowheads="1"/>
          </p:cNvSpPr>
          <p:nvPr/>
        </p:nvSpPr>
        <p:spPr bwMode="auto">
          <a:xfrm>
            <a:off x="359568" y="4468119"/>
            <a:ext cx="82129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Implicaciones éticas: ¿qué riesgos podemos asumir?</a:t>
            </a:r>
          </a:p>
        </p:txBody>
      </p:sp>
      <p:sp>
        <p:nvSpPr>
          <p:cNvPr id="11268" name="6 CuadroTexto"/>
          <p:cNvSpPr txBox="1">
            <a:spLocks noChangeArrowheads="1"/>
          </p:cNvSpPr>
          <p:nvPr/>
        </p:nvSpPr>
        <p:spPr bwMode="auto">
          <a:xfrm>
            <a:off x="2143125" y="4920424"/>
            <a:ext cx="6572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900"/>
              </a:lnSpc>
              <a:buFont typeface="Wingdings" pitchFamily="2" charset="2"/>
              <a:buChar char="Ø"/>
            </a:pPr>
            <a:r>
              <a:rPr lang="es-ES" sz="2200" dirty="0">
                <a:latin typeface="Calibri" pitchFamily="34" charset="0"/>
              </a:rPr>
              <a:t> 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Las personas vulnerables son más fácilmente  </a:t>
            </a:r>
          </a:p>
          <a:p>
            <a:pPr eaLnBrk="1" hangingPunct="1">
              <a:lnSpc>
                <a:spcPts val="2900"/>
              </a:lnSpc>
            </a:pP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     manipulables e influenciables</a:t>
            </a:r>
          </a:p>
          <a:p>
            <a:pPr eaLnBrk="1" hangingPunct="1">
              <a:lnSpc>
                <a:spcPts val="2900"/>
              </a:lnSpc>
              <a:buFont typeface="Wingdings" pitchFamily="2" charset="2"/>
              <a:buChar char="Ø"/>
            </a:pP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 El riesgo para el sujeto debe ser proporcional al </a:t>
            </a:r>
          </a:p>
          <a:p>
            <a:pPr eaLnBrk="1" hangingPunct="1">
              <a:lnSpc>
                <a:spcPts val="2900"/>
              </a:lnSpc>
            </a:pP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     beneficio potencial (o mínimo)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68350" y="1214438"/>
            <a:ext cx="7018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 beneficio/riesgo: </a:t>
            </a:r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 paciente con ER</a:t>
            </a:r>
          </a:p>
        </p:txBody>
      </p:sp>
      <p:sp>
        <p:nvSpPr>
          <p:cNvPr id="24" name="23 Flecha abajo"/>
          <p:cNvSpPr/>
          <p:nvPr/>
        </p:nvSpPr>
        <p:spPr>
          <a:xfrm rot="16200000">
            <a:off x="2119312" y="3024188"/>
            <a:ext cx="214313" cy="45243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/>
          </a:p>
        </p:txBody>
      </p:sp>
      <p:sp>
        <p:nvSpPr>
          <p:cNvPr id="11278" name="24 Rectángulo"/>
          <p:cNvSpPr>
            <a:spLocks noChangeArrowheads="1"/>
          </p:cNvSpPr>
          <p:nvPr/>
        </p:nvSpPr>
        <p:spPr bwMode="auto">
          <a:xfrm>
            <a:off x="2500313" y="3021013"/>
            <a:ext cx="6286500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900"/>
              </a:lnSpc>
            </a:pP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Muchos pacientes afectados por una ER estarían          </a:t>
            </a:r>
          </a:p>
          <a:p>
            <a:pPr>
              <a:lnSpc>
                <a:spcPts val="2900"/>
              </a:lnSpc>
            </a:pP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dispuestos a correr importantes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riesgos </a:t>
            </a:r>
            <a:r>
              <a:rPr lang="es-ES" sz="2200" i="1" dirty="0" smtClean="0">
                <a:latin typeface="Times New Roman" pitchFamily="18" charset="0"/>
                <a:cs typeface="Times New Roman" pitchFamily="18" charset="0"/>
              </a:rPr>
              <a:t>(Varios ejemplos)</a:t>
            </a:r>
            <a:endParaRPr lang="es-E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6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CuadroTexto"/>
          <p:cNvSpPr txBox="1">
            <a:spLocks noChangeArrowheads="1"/>
          </p:cNvSpPr>
          <p:nvPr/>
        </p:nvSpPr>
        <p:spPr bwMode="auto">
          <a:xfrm>
            <a:off x="1428750" y="2643188"/>
            <a:ext cx="7429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Repercusión de la patología en la vida diaria</a:t>
            </a: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Estado (gravedad) y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pronóstico</a:t>
            </a: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Tiempo que lleva padeciendo la enfermedad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Velocidad de avance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 proceso degenerativo</a:t>
            </a: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 existe alternativa terapéutica o no</a:t>
            </a: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 el medicamento a estudiar es curativo o paliativo</a:t>
            </a:r>
          </a:p>
          <a:p>
            <a:pPr eaLnBrk="1" hangingPunct="1"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Riesgo de empeorar si tiene que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abandonar el tratamiento que sigue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el medicamento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ensayar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funciona.</a:t>
            </a:r>
          </a:p>
          <a:p>
            <a:pPr eaLnBrk="1" hangingPunct="1">
              <a:lnSpc>
                <a:spcPts val="3200"/>
              </a:lnSpc>
            </a:pP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68350" y="1214438"/>
            <a:ext cx="7018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 beneficio/riesgo: variables para la toma de decisión (1/2)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3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8 Rectángulo"/>
          <p:cNvSpPr>
            <a:spLocks noChangeArrowheads="1"/>
          </p:cNvSpPr>
          <p:nvPr/>
        </p:nvSpPr>
        <p:spPr bwMode="auto">
          <a:xfrm>
            <a:off x="1428750" y="2828925"/>
            <a:ext cx="6143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 se ha probado antes en otros pacientes 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Relación médico-paciente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Información fluida y continua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Confianza para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preguntar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 enfermo tiene poco que perder 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Implicación del paciente en todas las fases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8350" y="1214438"/>
            <a:ext cx="7018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 beneficio/riesgo: variables para la toma de decisión (2/2)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2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534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GT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Aspectos Especiales en Pediatría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865196"/>
            <a:ext cx="8135938" cy="4133056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GT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Ética</a:t>
            </a: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nfatizar en la protección contra los riesgos de la investigación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ompletar consentimiento y/o asentimiento.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GT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Muestras pequeñas</a:t>
            </a: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baja prevalencia o pobre retención o reclutamiento.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Aspectos clínicos y fisiopatológicos de la enfermedad y tratamiento pueden ser menos comprensibles.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 mas difícil montar estudios informativos y requiere de colaboración.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G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Menos incentivos para apoyo de la industria y gobierno.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GT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G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3 CuadroTexto"/>
          <p:cNvSpPr txBox="1">
            <a:spLocks noChangeArrowheads="1"/>
          </p:cNvSpPr>
          <p:nvPr/>
        </p:nvSpPr>
        <p:spPr bwMode="auto">
          <a:xfrm>
            <a:off x="5451713" y="5983657"/>
            <a:ext cx="36718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GT" sz="1600" b="1" i="1" dirty="0" err="1">
                <a:latin typeface="Times New Roman" pitchFamily="18" charset="0"/>
                <a:cs typeface="Times New Roman" pitchFamily="18" charset="0"/>
              </a:rPr>
              <a:t>Goodman</a:t>
            </a:r>
            <a:r>
              <a:rPr lang="es-GT" sz="1600" b="1" i="1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s-GT" sz="1600" b="1" i="1" dirty="0" err="1">
                <a:latin typeface="Times New Roman" pitchFamily="18" charset="0"/>
                <a:cs typeface="Times New Roman" pitchFamily="18" charset="0"/>
              </a:rPr>
              <a:t>Designing</a:t>
            </a:r>
            <a:r>
              <a:rPr lang="es-GT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GT" sz="1600" b="1" i="1" dirty="0" err="1">
                <a:latin typeface="Times New Roman" pitchFamily="18" charset="0"/>
                <a:cs typeface="Times New Roman" pitchFamily="18" charset="0"/>
              </a:rPr>
              <a:t>Pediatric</a:t>
            </a:r>
            <a:r>
              <a:rPr lang="es-GT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GT" sz="1600" b="1" i="1" dirty="0" err="1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s-GT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GT" sz="1600" b="1" i="1" dirty="0" err="1">
                <a:latin typeface="Times New Roman" pitchFamily="18" charset="0"/>
                <a:cs typeface="Times New Roman" pitchFamily="18" charset="0"/>
              </a:rPr>
              <a:t>Trials</a:t>
            </a:r>
            <a:r>
              <a:rPr lang="es-GT" sz="1600" b="1" i="1" dirty="0">
                <a:latin typeface="Times New Roman" pitchFamily="18" charset="0"/>
                <a:cs typeface="Times New Roman" pitchFamily="18" charset="0"/>
              </a:rPr>
              <a:t>, JHU, 2002</a:t>
            </a:r>
          </a:p>
          <a:p>
            <a:pPr eaLnBrk="1" hangingPunct="1"/>
            <a:endParaRPr lang="es-GT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6" name="9 Imagen" descr="logotipo coleg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5738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/>
          <p:cNvSpPr>
            <a:spLocks noChangeArrowheads="1"/>
          </p:cNvSpPr>
          <p:nvPr/>
        </p:nvSpPr>
        <p:spPr bwMode="auto">
          <a:xfrm>
            <a:off x="857250" y="2133600"/>
            <a:ext cx="73580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</a:pPr>
            <a:r>
              <a:rPr lang="es-ES" sz="2400" i="1" dirty="0">
                <a:latin typeface="Calibri" pitchFamily="34" charset="0"/>
              </a:rPr>
              <a:t>	</a:t>
            </a:r>
            <a:r>
              <a:rPr lang="es-E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 decisiones que toman los sujetos no dependen sólo de la información que se les proporciona sino de la respuesta cognitiva y emocional ante dicha información (...). El consentimiento informado es un proceso de comunicación imperfecto [cuando sólo se tiene en cuenta el componente informativo].</a:t>
            </a:r>
          </a:p>
          <a:p>
            <a:pPr>
              <a:lnSpc>
                <a:spcPts val="3100"/>
              </a:lnSpc>
            </a:pP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31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Glannon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J Med Ethics. 2006 May; 32(5): 252–255.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8350" y="1214438"/>
            <a:ext cx="7018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Consentimiento informado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2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Rectángulo"/>
          <p:cNvSpPr>
            <a:spLocks noChangeArrowheads="1"/>
          </p:cNvSpPr>
          <p:nvPr/>
        </p:nvSpPr>
        <p:spPr bwMode="auto">
          <a:xfrm>
            <a:off x="1214438" y="2300288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Equívoco terapéutico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En muchos casos, es el deseo o la esperanza de un beneficio directo lo que motiva a las personas a participar en investigación médica.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68350" y="1214438"/>
            <a:ext cx="7018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Consentimiento informado</a:t>
            </a:r>
          </a:p>
        </p:txBody>
      </p:sp>
      <p:sp>
        <p:nvSpPr>
          <p:cNvPr id="15371" name="13 Rectángulo"/>
          <p:cNvSpPr>
            <a:spLocks noChangeArrowheads="1"/>
          </p:cNvSpPr>
          <p:nvPr/>
        </p:nvSpPr>
        <p:spPr bwMode="auto">
          <a:xfrm>
            <a:off x="1214438" y="3871913"/>
            <a:ext cx="707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investigación es una actividad que pretende obtener primariamente un conocimiento, no procurar un beneficio.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3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63" y="1487488"/>
            <a:ext cx="70727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¿Quiénes son las personas vulnerables?</a:t>
            </a:r>
          </a:p>
        </p:txBody>
      </p:sp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1" y="27559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“Aquellas personas que carecen del poder, la inteligencia, la educación, los recursos, la fuerza u otros atributos necesarios para proteger sus propios intereses.”</a:t>
            </a: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2852290" y="4365104"/>
            <a:ext cx="6000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Pautas Éticas Internacionales para la Investigación Biomédica en Seres Humanos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Council for International Organizations of Medical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Sciences -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CIOMS 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2002)</a:t>
            </a:r>
          </a:p>
        </p:txBody>
      </p:sp>
      <p:pic>
        <p:nvPicPr>
          <p:cNvPr id="4106" name="9 Imagen" descr="logotipo coleg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1"/>
            <a:ext cx="160955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8 Rectángulo"/>
          <p:cNvSpPr>
            <a:spLocks noChangeArrowheads="1"/>
          </p:cNvSpPr>
          <p:nvPr/>
        </p:nvSpPr>
        <p:spPr bwMode="auto">
          <a:xfrm>
            <a:off x="1214438" y="2357438"/>
            <a:ext cx="71437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Debe ser realista: no crear falsas expectativas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Debe ser claro: pros y contras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 información debe ser adaptada a la edad y al nivel </a:t>
            </a:r>
          </a:p>
          <a:p>
            <a:pPr>
              <a:lnSpc>
                <a:spcPts val="3200"/>
              </a:lnSpc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de comprensión del paciente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Debe contemplar capacidad de retirarse en el </a:t>
            </a:r>
          </a:p>
          <a:p>
            <a:pPr>
              <a:lnSpc>
                <a:spcPts val="3200"/>
              </a:lnSpc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momento en que el afectado lo solicite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Información sobre seguro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8350" y="1214438"/>
            <a:ext cx="7018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Consentimiento informado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2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8 Rectángulo"/>
          <p:cNvSpPr>
            <a:spLocks noChangeArrowheads="1"/>
          </p:cNvSpPr>
          <p:nvPr/>
        </p:nvSpPr>
        <p:spPr bwMode="auto">
          <a:xfrm>
            <a:off x="1214438" y="2498725"/>
            <a:ext cx="7286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 paciente siente incertidumbre por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desconocimiento del tratamiento que está recibiendo: convencional, nuevo o placebo. </a:t>
            </a:r>
          </a:p>
          <a:p>
            <a:pPr>
              <a:lnSpc>
                <a:spcPts val="3400"/>
              </a:lnSpc>
            </a:pP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400"/>
              </a:lnSpc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Esto puede llevar a su retirada del ensayo.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8350" y="1214438"/>
            <a:ext cx="34464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Durante el ensayo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2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8 Rectángulo"/>
          <p:cNvSpPr>
            <a:spLocks noChangeArrowheads="1"/>
          </p:cNvSpPr>
          <p:nvPr/>
        </p:nvSpPr>
        <p:spPr bwMode="auto">
          <a:xfrm>
            <a:off x="1214438" y="2571750"/>
            <a:ext cx="7572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Conocimiento exhaustivo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los ensayos clínicos que se están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llevando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cabo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Acceso a información actualizada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invite a sus pacientes a formar parte del ensayo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Comunicación clara y comprensible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sea accesible y cercano: resolviendo dudas durante el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proceso e informando sobre efectos secundarios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proporcione seguridad, confianza y tranquilidad al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paciente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sea sincero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8350" y="1214438"/>
            <a:ext cx="68754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Demandas de los pacientes</a:t>
            </a:r>
          </a:p>
        </p:txBody>
      </p:sp>
      <p:sp>
        <p:nvSpPr>
          <p:cNvPr id="18443" name="10 CuadroTexto"/>
          <p:cNvSpPr txBox="1">
            <a:spLocks noChangeArrowheads="1"/>
          </p:cNvSpPr>
          <p:nvPr/>
        </p:nvSpPr>
        <p:spPr bwMode="auto">
          <a:xfrm>
            <a:off x="1143000" y="1928813"/>
            <a:ext cx="1888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Médico</a:t>
            </a:r>
            <a:r>
              <a:rPr lang="es-E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3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8 Rectángulo"/>
          <p:cNvSpPr>
            <a:spLocks noChangeArrowheads="1"/>
          </p:cNvSpPr>
          <p:nvPr/>
        </p:nvSpPr>
        <p:spPr bwMode="auto">
          <a:xfrm>
            <a:off x="1285875" y="2668588"/>
            <a:ext cx="7429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 sea consciente de que la participación en el 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ensayo pone en riesgo su salud y condiciona su 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situación familiar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mire más allá de sus propios intereses personales o 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profesionales y competencia profesional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ponga en marcha líneas de investigación clínica para  </a:t>
            </a:r>
          </a:p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la mejora de calidad de vida de los afectados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tenga en cuenta los intereses de los pacientes</a:t>
            </a:r>
          </a:p>
        </p:txBody>
      </p:sp>
      <p:sp>
        <p:nvSpPr>
          <p:cNvPr id="19466" name="10 CuadroTexto"/>
          <p:cNvSpPr txBox="1">
            <a:spLocks noChangeArrowheads="1"/>
          </p:cNvSpPr>
          <p:nvPr/>
        </p:nvSpPr>
        <p:spPr bwMode="auto">
          <a:xfrm>
            <a:off x="1214438" y="1928813"/>
            <a:ext cx="264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investigador: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85813" y="1201738"/>
            <a:ext cx="68754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Demandas de los pacientes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4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D:\04 Contactos Congreso Internacional MEHUER\06 Lectura derechos de los enfer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07" t="39792" r="1762" b="43758"/>
          <a:stretch>
            <a:fillRect/>
          </a:stretch>
        </p:blipFill>
        <p:spPr bwMode="auto">
          <a:xfrm>
            <a:off x="941164" y="1561114"/>
            <a:ext cx="7210698" cy="37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44515" y="972016"/>
            <a:ext cx="468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Muchísimas gracias</a:t>
            </a:r>
            <a:endParaRPr lang="es-E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7" name="9 Imagen" descr="logotipo coleg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07904" y="5661248"/>
            <a:ext cx="4680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manuelperez@redfarma.org</a:t>
            </a:r>
            <a:endParaRPr lang="es-ES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www.farmaceuticosdesevilla.es</a:t>
            </a:r>
            <a:endParaRPr lang="es-ES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www.fundacionmehuer.es</a:t>
            </a:r>
            <a:endParaRPr lang="es-ES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1214438" y="2038350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Personas mayores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643438" y="4529435"/>
            <a:ext cx="4318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Afectados </a:t>
            </a:r>
            <a:r>
              <a: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 una enfermedad </a:t>
            </a:r>
            <a:endParaRPr lang="es-E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rara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1563" y="1214438"/>
            <a:ext cx="77572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Cuáles se consideran colectivos </a:t>
            </a: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vulnerables</a:t>
            </a:r>
          </a:p>
        </p:txBody>
      </p:sp>
      <p:sp>
        <p:nvSpPr>
          <p:cNvPr id="5132" name="13 Rectángulo"/>
          <p:cNvSpPr>
            <a:spLocks noChangeArrowheads="1"/>
          </p:cNvSpPr>
          <p:nvPr/>
        </p:nvSpPr>
        <p:spPr bwMode="auto">
          <a:xfrm>
            <a:off x="4643438" y="2538413"/>
            <a:ext cx="331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Afectados de SIDA</a:t>
            </a:r>
          </a:p>
        </p:txBody>
      </p:sp>
      <p:sp>
        <p:nvSpPr>
          <p:cNvPr id="5133" name="14 Rectángulo"/>
          <p:cNvSpPr>
            <a:spLocks noChangeArrowheads="1"/>
          </p:cNvSpPr>
          <p:nvPr/>
        </p:nvSpPr>
        <p:spPr bwMode="auto">
          <a:xfrm>
            <a:off x="4643438" y="307181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Inmigrantes</a:t>
            </a:r>
          </a:p>
        </p:txBody>
      </p:sp>
      <p:sp>
        <p:nvSpPr>
          <p:cNvPr id="5134" name="15 Rectángulo"/>
          <p:cNvSpPr>
            <a:spLocks noChangeArrowheads="1"/>
          </p:cNvSpPr>
          <p:nvPr/>
        </p:nvSpPr>
        <p:spPr bwMode="auto">
          <a:xfrm>
            <a:off x="1214438" y="3038475"/>
            <a:ext cx="178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Refugiado</a:t>
            </a:r>
            <a:r>
              <a:rPr lang="es-ES" sz="2400" dirty="0">
                <a:solidFill>
                  <a:srgbClr val="00206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5135" name="16 Rectángulo"/>
          <p:cNvSpPr>
            <a:spLocks noChangeArrowheads="1"/>
          </p:cNvSpPr>
          <p:nvPr/>
        </p:nvSpPr>
        <p:spPr bwMode="auto">
          <a:xfrm>
            <a:off x="1214438" y="450056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Discapacitados</a:t>
            </a:r>
          </a:p>
        </p:txBody>
      </p:sp>
      <p:sp>
        <p:nvSpPr>
          <p:cNvPr id="5136" name="17 Rectángulo"/>
          <p:cNvSpPr>
            <a:spLocks noChangeArrowheads="1"/>
          </p:cNvSpPr>
          <p:nvPr/>
        </p:nvSpPr>
        <p:spPr bwMode="auto">
          <a:xfrm>
            <a:off x="1214438" y="400050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Reagrupación familiar</a:t>
            </a:r>
          </a:p>
        </p:txBody>
      </p:sp>
      <p:sp>
        <p:nvSpPr>
          <p:cNvPr id="5137" name="18 Rectángulo"/>
          <p:cNvSpPr>
            <a:spLocks noChangeArrowheads="1"/>
          </p:cNvSpPr>
          <p:nvPr/>
        </p:nvSpPr>
        <p:spPr bwMode="auto">
          <a:xfrm>
            <a:off x="4643438" y="353853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Drogodependientes</a:t>
            </a:r>
          </a:p>
        </p:txBody>
      </p:sp>
      <p:sp>
        <p:nvSpPr>
          <p:cNvPr id="5138" name="19 Rectángulo"/>
          <p:cNvSpPr>
            <a:spLocks noChangeArrowheads="1"/>
          </p:cNvSpPr>
          <p:nvPr/>
        </p:nvSpPr>
        <p:spPr bwMode="auto">
          <a:xfrm>
            <a:off x="1214438" y="35004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Población reclusa</a:t>
            </a:r>
          </a:p>
        </p:txBody>
      </p:sp>
      <p:sp>
        <p:nvSpPr>
          <p:cNvPr id="5139" name="20 Rectángulo"/>
          <p:cNvSpPr>
            <a:spLocks noChangeArrowheads="1"/>
          </p:cNvSpPr>
          <p:nvPr/>
        </p:nvSpPr>
        <p:spPr bwMode="auto">
          <a:xfrm>
            <a:off x="4643438" y="2071688"/>
            <a:ext cx="428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Infancia y jóvenes en dificultades</a:t>
            </a:r>
          </a:p>
        </p:txBody>
      </p:sp>
      <p:sp>
        <p:nvSpPr>
          <p:cNvPr id="5140" name="21 Rectángulo"/>
          <p:cNvSpPr>
            <a:spLocks noChangeArrowheads="1"/>
          </p:cNvSpPr>
          <p:nvPr/>
        </p:nvSpPr>
        <p:spPr bwMode="auto">
          <a:xfrm>
            <a:off x="4643438" y="403860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Mujeres en dificultad social</a:t>
            </a:r>
          </a:p>
        </p:txBody>
      </p:sp>
      <p:sp>
        <p:nvSpPr>
          <p:cNvPr id="5141" name="22 Rectángulo"/>
          <p:cNvSpPr>
            <a:spLocks noChangeArrowheads="1"/>
          </p:cNvSpPr>
          <p:nvPr/>
        </p:nvSpPr>
        <p:spPr bwMode="auto">
          <a:xfrm>
            <a:off x="1214438" y="253841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Personas sin hogar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23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1"/>
            <a:ext cx="160955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159926" y="2708919"/>
            <a:ext cx="76860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“Una enfermedad se considera Rara cuando afecta como</a:t>
            </a:r>
          </a:p>
          <a:p>
            <a:pPr algn="ctr" eaLnBrk="1" hangingPunct="1"/>
            <a:r>
              <a: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áximo a cinco de cada diez mil personas (5/10.000)”</a:t>
            </a:r>
          </a:p>
          <a:p>
            <a:pPr algn="ctr" eaLnBrk="1" hangingPunct="1"/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“Se considera Ultra-rara cuando afecta como máximo</a:t>
            </a:r>
          </a:p>
          <a:p>
            <a:pPr algn="ctr" eaLnBrk="1" hangingPunct="1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una de cada cincuenta mil personas (1/50.000)”</a:t>
            </a:r>
          </a:p>
          <a:p>
            <a:pPr algn="r" eaLnBrk="1" hangingPunct="1"/>
            <a:endParaRPr lang="en-US" sz="2400" dirty="0" smtClean="0"/>
          </a:p>
          <a:p>
            <a:pPr algn="r" eaLnBrk="1" hangingPunct="1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(EC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Regulation on Orphan Medicinal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Products)</a:t>
            </a:r>
            <a:endParaRPr lang="es-E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1563" y="1214438"/>
            <a:ext cx="77652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Cuándo se considera Rara una enfermedad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23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1"/>
            <a:ext cx="160955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66147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1214506" y="1578502"/>
            <a:ext cx="764381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calcula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 hay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millones de afectados en España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Existen más de 7.000 Enfermedades Raras</a:t>
            </a:r>
          </a:p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origen genético</a:t>
            </a:r>
          </a:p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de cada 3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casos aparecen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antes de los 2 años de edad</a:t>
            </a:r>
          </a:p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 65%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ellas son graves, discapacitantes, crónicas y 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degenerativas</a:t>
            </a:r>
          </a:p>
          <a:p>
            <a:pPr>
              <a:lnSpc>
                <a:spcPts val="2900"/>
              </a:lnSpc>
              <a:buFont typeface="Wingdings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 un 50% de los casos,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 pronóstico vital está </a:t>
            </a: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juego, al ser la causa de: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00"/>
              </a:lnSpc>
            </a:pPr>
            <a:r>
              <a:rPr lang="es-E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s-E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35% de las muertes de niños </a:t>
            </a:r>
            <a:r>
              <a:rPr lang="es-E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menores de 1 año</a:t>
            </a:r>
          </a:p>
          <a:p>
            <a:pPr>
              <a:lnSpc>
                <a:spcPts val="2900"/>
              </a:lnSpc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* el </a:t>
            </a:r>
            <a:r>
              <a:rPr lang="es-E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10% entre 1 y 5 años</a:t>
            </a:r>
          </a:p>
          <a:p>
            <a:pPr>
              <a:lnSpc>
                <a:spcPts val="2900"/>
              </a:lnSpc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* el </a:t>
            </a:r>
            <a:r>
              <a:rPr lang="es-E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12% entre los 5 y 15 años</a:t>
            </a:r>
          </a:p>
          <a:p>
            <a:pPr algn="r">
              <a:lnSpc>
                <a:spcPts val="2900"/>
              </a:lnSpc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Fuente: EURORDIS (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9 Imagen" descr="logotipo coleg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71563" y="949133"/>
            <a:ext cx="39709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Enfermedades </a:t>
            </a: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Raras 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/>
          </p:cNvSpPr>
          <p:nvPr>
            <p:ph type="body" idx="1"/>
          </p:nvPr>
        </p:nvSpPr>
        <p:spPr>
          <a:xfrm>
            <a:off x="323850" y="0"/>
            <a:ext cx="8569325" cy="6524625"/>
          </a:xfrm>
        </p:spPr>
        <p:txBody>
          <a:bodyPr/>
          <a:lstStyle/>
          <a:p>
            <a:endParaRPr lang="es-ES" sz="8700" dirty="0" smtClean="0">
              <a:latin typeface="Times New Roman" pitchFamily="18" charset="0"/>
            </a:endParaRPr>
          </a:p>
          <a:p>
            <a:endParaRPr lang="es-ES" sz="2400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endParaRPr lang="es-ES" sz="2400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20.000 afectados por Lupus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12.000 personas afectadas de Síndrome de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Marfan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 8.000 enfermos de diversos tipos de Ataxias 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6.000 afectadas de Esclerosis Lateral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Amiotrófica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5.000 enfermos de Fibrosis Quística</a:t>
            </a:r>
          </a:p>
          <a:p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</a:rPr>
              <a:t>2.500 casos de Síndrome de Gilles de la Tourette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97932" y="1484783"/>
            <a:ext cx="414175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</a:rPr>
              <a:t>Prevalencia en </a:t>
            </a:r>
            <a:r>
              <a:rPr lang="es-ES" sz="32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</a:rPr>
              <a:t>spaña</a:t>
            </a:r>
            <a:endParaRPr lang="es-E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9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9474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7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7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7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7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/>
          </p:cNvSpPr>
          <p:nvPr>
            <p:ph type="body" idx="1"/>
          </p:nvPr>
        </p:nvSpPr>
        <p:spPr>
          <a:xfrm>
            <a:off x="251520" y="116789"/>
            <a:ext cx="8569325" cy="5759450"/>
          </a:xfrm>
        </p:spPr>
        <p:txBody>
          <a:bodyPr/>
          <a:lstStyle/>
          <a:p>
            <a:endParaRPr lang="es-ES" sz="5400" dirty="0" smtClean="0">
              <a:latin typeface="Times New Roman" pitchFamily="18" charset="0"/>
            </a:endParaRPr>
          </a:p>
          <a:p>
            <a:endParaRPr lang="es-ES" sz="44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endParaRPr lang="es-ES" sz="2400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1.000 casos de Patologías Mitocondriales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200 casos de Enfermedad de Wilson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150 casos de Anemia de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Fanconi</a:t>
            </a:r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100 casos de la Enfermedad de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Pompe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80 afectados de Síndrome de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Apert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</a:rPr>
              <a:t>6 enfermos de Síndrome de </a:t>
            </a:r>
            <a:r>
              <a:rPr lang="es-ES" sz="2400" dirty="0" err="1" smtClean="0">
                <a:solidFill>
                  <a:srgbClr val="002060"/>
                </a:solidFill>
                <a:latin typeface="Times New Roman" pitchFamily="18" charset="0"/>
              </a:rPr>
              <a:t>Joubert</a:t>
            </a:r>
            <a:endParaRPr lang="es-E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buFont typeface="Arial" pitchFamily="34" charset="0"/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</a:rPr>
              <a:t>… </a:t>
            </a:r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</a:rPr>
              <a:t>e</a:t>
            </a:r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</a:rPr>
              <a:t>n toda </a:t>
            </a:r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</a:rPr>
              <a:t>E</a:t>
            </a:r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</a:rPr>
              <a:t>spaña</a:t>
            </a:r>
          </a:p>
          <a:p>
            <a:endParaRPr lang="es-ES" sz="2400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8512175" y="56594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s-ES" sz="2000">
              <a:solidFill>
                <a:srgbClr val="006600"/>
              </a:solidFill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-180528" y="1429460"/>
            <a:ext cx="506095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s-ES" sz="2800" dirty="0"/>
              <a:t> 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</a:rPr>
              <a:t>Prevalencia en </a:t>
            </a:r>
            <a:r>
              <a:rPr lang="es-ES" sz="32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</a:rPr>
              <a:t>spaña    </a:t>
            </a:r>
            <a:endParaRPr lang="es-E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9 Imagen" descr="logotipo coleg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8381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8512175" y="56594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s-ES" sz="2000">
              <a:solidFill>
                <a:srgbClr val="006600"/>
              </a:solidFill>
            </a:endParaRPr>
          </a:p>
        </p:txBody>
      </p:sp>
      <p:pic>
        <p:nvPicPr>
          <p:cNvPr id="9" name="9 Imagen" descr="logotipo coleg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idx="1"/>
          </p:nvPr>
        </p:nvSpPr>
        <p:spPr>
          <a:xfrm>
            <a:off x="434625" y="3396456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endParaRPr lang="es-ES_tradnl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rgbClr val="002060"/>
                </a:solidFill>
                <a:latin typeface="Times New Roman" pitchFamily="18" charset="0"/>
              </a:rPr>
              <a:t>  325 Llamadas de “ENFERMOS AISLADOS” (Pacientes que padecen enfermedades de las que sólo se conoce un caso en España: ELLOS)  </a:t>
            </a:r>
          </a:p>
          <a:p>
            <a:pPr algn="l"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s-ES_tradnl" sz="2400" b="1" dirty="0" smtClean="0">
                <a:solidFill>
                  <a:srgbClr val="002060"/>
                </a:solidFill>
              </a:rPr>
              <a:t>&gt; </a:t>
            </a:r>
            <a:r>
              <a:rPr lang="es-ES_tradnl" sz="2400" b="1" dirty="0" smtClean="0">
                <a:solidFill>
                  <a:srgbClr val="002060"/>
                </a:solidFill>
                <a:latin typeface="Times New Roman" pitchFamily="18" charset="0"/>
              </a:rPr>
              <a:t>600 Llamadas de pacientes SIN DIAGNOSTICAR </a:t>
            </a:r>
          </a:p>
        </p:txBody>
      </p:sp>
      <p:pic>
        <p:nvPicPr>
          <p:cNvPr id="11" name="Picture 6" descr="Servicio de Información y Orient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3096344" cy="1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59632" y="2378881"/>
            <a:ext cx="68214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rgbClr val="002060"/>
                </a:solidFill>
              </a:rPr>
              <a:t>SISTEMA DE INFORMACIÓN Y ORIENTACIÓN </a:t>
            </a:r>
          </a:p>
          <a:p>
            <a:pPr algn="ctr" eaLnBrk="1" hangingPunct="1"/>
            <a:r>
              <a:rPr lang="es-ES" sz="2000" dirty="0">
                <a:solidFill>
                  <a:srgbClr val="002060"/>
                </a:solidFill>
              </a:rPr>
              <a:t>DE ENFERMEDADES RARAS (FEDER)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388" y="3463168"/>
            <a:ext cx="8713787" cy="237648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2738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5" y="1263219"/>
            <a:ext cx="74142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Especificidad de las Enfermedades Raras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9036496" cy="4104455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Debido a la baja prevalencia:</a:t>
            </a:r>
          </a:p>
          <a:p>
            <a:pPr marL="914400" lvl="1" indent="-457200" algn="l">
              <a:buFontTx/>
              <a:buChar char="-"/>
            </a:pP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 dificultad para reclutar pacientes.</a:t>
            </a:r>
          </a:p>
          <a:p>
            <a:pPr marL="914400" lvl="1" indent="-457200" algn="l">
              <a:buFontTx/>
              <a:buChar char="-"/>
            </a:pP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Mayor necesidad de coordinación.</a:t>
            </a:r>
          </a:p>
          <a:p>
            <a:pPr marL="914400" lvl="1" indent="-457200" algn="l">
              <a:buFontTx/>
              <a:buChar char="-"/>
            </a:pP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diseños experimentales no van a ser siempre los óptimos.</a:t>
            </a:r>
          </a:p>
          <a:p>
            <a:pPr marL="914400" lvl="1" indent="-457200" algn="l">
              <a:buFontTx/>
              <a:buChar char="-"/>
            </a:pP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Necesidad de abordaje más amplio (europeo).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 asociaciones de enfermos desempeñan un papel clave al contar con una confianza extrema de éstos.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Los enfermos son “auténticos especialistas en sus patologías”.</a:t>
            </a:r>
            <a:endParaRPr lang="es-E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10" y="0"/>
            <a:ext cx="5370590" cy="689800"/>
          </a:xfrm>
          <a:prstGeom prst="rect">
            <a:avLst/>
          </a:prstGeom>
        </p:spPr>
      </p:pic>
      <p:pic>
        <p:nvPicPr>
          <p:cNvPr id="17" name="9 Imagen" descr="logotipo 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8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" y="6485699"/>
            <a:ext cx="2143334" cy="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42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6586</TotalTime>
  <Words>1215</Words>
  <Application>Microsoft Office PowerPoint</Application>
  <PresentationFormat>Presentación en pantalla (4:3)</PresentationFormat>
  <Paragraphs>190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¿CÓMO FACILITAR EL ACCESO A LOS ENSAYOS CLÍNICOS A LOS COLECTIVOS VULNERABLES?  VISIÓN DE LOS PACIENTES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Aspectos Especiales en Pediatría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Colegio de Farmaceuticos de Sevilla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FACILITAR EL ACCESO DE COLECTIVOS VULNERABLES A LOS ENSAYOS CLÍNICOS?</dc:title>
  <dc:creator>maria.romero</dc:creator>
  <cp:lastModifiedBy>estrella.aparicio</cp:lastModifiedBy>
  <cp:revision>92</cp:revision>
  <dcterms:created xsi:type="dcterms:W3CDTF">2013-10-09T08:10:35Z</dcterms:created>
  <dcterms:modified xsi:type="dcterms:W3CDTF">2013-10-21T10:04:09Z</dcterms:modified>
</cp:coreProperties>
</file>